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70" r:id="rId4"/>
    <p:sldId id="271" r:id="rId5"/>
    <p:sldId id="272" r:id="rId6"/>
    <p:sldId id="269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25D"/>
    <a:srgbClr val="3B9162"/>
    <a:srgbClr val="BF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39" autoAdjust="0"/>
  </p:normalViewPr>
  <p:slideViewPr>
    <p:cSldViewPr snapToGrid="0" showGuides="1">
      <p:cViewPr varScale="1">
        <p:scale>
          <a:sx n="60" d="100"/>
          <a:sy n="60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B325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4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4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0958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6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2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02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07363"/>
            <a:ext cx="5486400" cy="35202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793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66B9-EC0F-48D1-8F95-7127A950288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48F4-9979-4BDD-9E6E-0D3529C111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97644" y="6374106"/>
            <a:ext cx="2217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HR Elements for HR Practitioners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954184" y="65087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07F48F4-9979-4BDD-9E6E-0D3529C1119F}" type="slidenum">
              <a:rPr lang="en-US" sz="1200" smtClean="0">
                <a:solidFill>
                  <a:schemeClr val="tx2">
                    <a:lumMod val="50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Line 2"/>
          <p:cNvSpPr>
            <a:spLocks noChangeShapeType="1"/>
          </p:cNvSpPr>
          <p:nvPr userDrawn="1"/>
        </p:nvSpPr>
        <p:spPr bwMode="auto">
          <a:xfrm>
            <a:off x="381000" y="1154875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1" name="Picture 21" descr="DCIPS_blue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28600"/>
            <a:ext cx="21336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42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12: </a:t>
            </a:r>
            <a:r>
              <a:rPr lang="en-US" dirty="0" smtClean="0"/>
              <a:t>Special Categories of Personnel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Duration: 15 minutes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763" y="6533965"/>
            <a:ext cx="2642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Special Categories of Personnel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1475" y="6507331"/>
            <a:ext cx="88478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12-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sz="2400" dirty="0" smtClean="0"/>
              <a:t>Topic 1 – Special Categories of Personnel</a:t>
            </a:r>
          </a:p>
          <a:p>
            <a:r>
              <a:rPr lang="en-US" sz="2400" dirty="0" smtClean="0"/>
              <a:t>Topic 2 </a:t>
            </a:r>
            <a:r>
              <a:rPr lang="en-US" sz="2400" dirty="0"/>
              <a:t>– </a:t>
            </a:r>
            <a:r>
              <a:rPr lang="en-US" sz="2400" dirty="0" smtClean="0"/>
              <a:t>Policies for Special Categories of Personnel</a:t>
            </a:r>
          </a:p>
          <a:p>
            <a:r>
              <a:rPr lang="en-US" sz="2400" dirty="0" smtClean="0"/>
              <a:t>Topic 3 – Points to Remember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Lesson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12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Topics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65227" y="6507331"/>
            <a:ext cx="8610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12-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7200" y="107766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Lesson </a:t>
            </a:r>
            <a:r>
              <a:rPr lang="en-US" b="1" dirty="0" smtClean="0"/>
              <a:t>12 </a:t>
            </a:r>
            <a:r>
              <a:rPr lang="en-US" b="1" dirty="0" smtClean="0"/>
              <a:t>Topics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144" y="4214082"/>
            <a:ext cx="2761517" cy="185802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8763" y="6533965"/>
            <a:ext cx="2642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Special Categories of Personnel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Special Categories of Personnel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93174"/>
            <a:ext cx="5195456" cy="433298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DCIPS policies apply to those employees and positions governed by Title 10 USC Section 1601 -1614, including: </a:t>
            </a:r>
          </a:p>
          <a:p>
            <a:pPr lvl="1"/>
            <a:r>
              <a:rPr lang="en-US" dirty="0"/>
              <a:t>All employees hired under Title 10 USC 1601 authority</a:t>
            </a:r>
          </a:p>
          <a:p>
            <a:pPr lvl="1"/>
            <a:r>
              <a:rPr lang="en-US" dirty="0"/>
              <a:t>DISES employees</a:t>
            </a:r>
          </a:p>
          <a:p>
            <a:pPr lvl="1"/>
            <a:r>
              <a:rPr lang="en-US" dirty="0"/>
              <a:t>DISL employees</a:t>
            </a:r>
          </a:p>
          <a:p>
            <a:pPr lvl="1"/>
            <a:r>
              <a:rPr lang="en-US" dirty="0"/>
              <a:t>Special student hire </a:t>
            </a:r>
            <a:r>
              <a:rPr lang="en-US" dirty="0" smtClean="0"/>
              <a:t>programs</a:t>
            </a:r>
          </a:p>
          <a:p>
            <a:pPr marL="457200" lvl="1" indent="0">
              <a:buNone/>
            </a:pPr>
            <a:endParaRPr lang="en-US" sz="1200" dirty="0"/>
          </a:p>
          <a:p>
            <a:pPr lvl="0"/>
            <a:r>
              <a:rPr lang="en-US" dirty="0" smtClean="0"/>
              <a:t>Special categories of personnel are those to whom DCIPS policies do not apply.  These may include:</a:t>
            </a:r>
          </a:p>
          <a:p>
            <a:pPr lvl="1"/>
            <a:r>
              <a:rPr lang="en-US" dirty="0"/>
              <a:t>Wage System employees (WG pay plan)</a:t>
            </a:r>
          </a:p>
          <a:p>
            <a:pPr lvl="1"/>
            <a:r>
              <a:rPr lang="en-US" dirty="0"/>
              <a:t>Foreign </a:t>
            </a:r>
            <a:r>
              <a:rPr lang="en-US" dirty="0" smtClean="0"/>
              <a:t>Nationals </a:t>
            </a:r>
            <a:endParaRPr lang="en-US" dirty="0"/>
          </a:p>
          <a:p>
            <a:pPr lvl="1"/>
            <a:r>
              <a:rPr lang="en-US" dirty="0"/>
              <a:t>Other special categories of personnel that may be </a:t>
            </a:r>
            <a:r>
              <a:rPr lang="en-US" dirty="0" smtClean="0"/>
              <a:t>Component-specific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Special Categories of Personnel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12-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2642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Special Categories of Personnel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639" y="4309719"/>
            <a:ext cx="2931734" cy="194807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18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4" y="982663"/>
            <a:ext cx="6874731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Policies for Special Categories of Personnel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Policies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12-4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2642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Special Categories of Personnel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673" y="1993074"/>
            <a:ext cx="5913912" cy="3942608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472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Points to Remember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7916" y="1911927"/>
            <a:ext cx="4946074" cy="43329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DCIPS policies do not cover special categories of personnel</a:t>
            </a:r>
          </a:p>
          <a:p>
            <a:pPr lvl="0"/>
            <a:r>
              <a:rPr lang="en-US" dirty="0"/>
              <a:t>Component Heads have the authority to develop </a:t>
            </a:r>
            <a:r>
              <a:rPr lang="en-US" dirty="0" smtClean="0"/>
              <a:t>internal policy </a:t>
            </a:r>
            <a:r>
              <a:rPr lang="en-US" dirty="0"/>
              <a:t>applicable to special categories of employees that comply with any other applicable </a:t>
            </a:r>
            <a:r>
              <a:rPr lang="en-US" dirty="0" smtClean="0"/>
              <a:t>regulations</a:t>
            </a:r>
            <a:endParaRPr lang="en-US" dirty="0"/>
          </a:p>
          <a:p>
            <a:r>
              <a:rPr lang="en-US" dirty="0"/>
              <a:t>Component-developed policies applying to special categories of employees need to be provided to HCMO at least 30 days prior to the effective </a:t>
            </a: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Points to Remember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12-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2642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Special Categories of Personnel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1" b="8521"/>
          <a:stretch/>
        </p:blipFill>
        <p:spPr>
          <a:xfrm>
            <a:off x="659081" y="2173185"/>
            <a:ext cx="2648197" cy="352697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79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Lesson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12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1661" y="6507331"/>
            <a:ext cx="7546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3- 2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0618" y="106813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Lesson </a:t>
            </a:r>
            <a:r>
              <a:rPr lang="en-US" b="1" dirty="0" smtClean="0"/>
              <a:t>12 </a:t>
            </a:r>
            <a:r>
              <a:rPr lang="en-US" b="1" dirty="0" smtClean="0"/>
              <a:t>Review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48" y="4350524"/>
            <a:ext cx="2761517" cy="185802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8098971" y="6507331"/>
            <a:ext cx="10272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12-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2642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Special Categories of Personnel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sz="2400" dirty="0" smtClean="0"/>
              <a:t>Topic 1 – Special Categories of Personnel</a:t>
            </a:r>
          </a:p>
          <a:p>
            <a:r>
              <a:rPr lang="en-US" sz="2400" dirty="0" smtClean="0"/>
              <a:t>Topic 2 </a:t>
            </a:r>
            <a:r>
              <a:rPr lang="en-US" sz="2400" dirty="0"/>
              <a:t>– </a:t>
            </a:r>
            <a:r>
              <a:rPr lang="en-US" sz="2400" dirty="0" smtClean="0"/>
              <a:t>Policies for Special Categories of Personnel</a:t>
            </a:r>
          </a:p>
          <a:p>
            <a:r>
              <a:rPr lang="en-US" sz="2400" dirty="0" smtClean="0"/>
              <a:t>Topic 3 – Points to Remember</a:t>
            </a:r>
          </a:p>
        </p:txBody>
      </p:sp>
    </p:spTree>
    <p:extLst>
      <p:ext uri="{BB962C8B-B14F-4D97-AF65-F5344CB8AC3E}">
        <p14:creationId xmlns:p14="http://schemas.microsoft.com/office/powerpoint/2010/main" val="7688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260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Office Theme</vt:lpstr>
      <vt:lpstr>Lesson 12: Special Categories of Personnel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cmilas</dc:creator>
  <cp:lastModifiedBy>Holtmann, Cara</cp:lastModifiedBy>
  <cp:revision>93</cp:revision>
  <dcterms:created xsi:type="dcterms:W3CDTF">2011-10-04T13:06:12Z</dcterms:created>
  <dcterms:modified xsi:type="dcterms:W3CDTF">2015-11-25T17:31:16Z</dcterms:modified>
</cp:coreProperties>
</file>